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5B106E36-FD25-4E2D-B0AA-010F637433A0}" type="datetimeFigureOut">
              <a:rPr lang="ru-RU" smtClean="0"/>
              <a:pPr/>
              <a:t>28.01.2021</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28.01.2021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28.01.2021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28.01.2021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28.01.2021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28.01.2021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28.01.2021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28.01.2021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28.01.2021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28.01.2021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28.01.2021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725C68B6-61C2-468F-89AB-4B9F7531AA68}"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B106E36-FD25-4E2D-B0AA-010F637433A0}" type="datetimeFigureOut">
              <a:rPr lang="ru-RU" smtClean="0"/>
              <a:pPr/>
              <a:t>28.01.2021</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25C68B6-61C2-468F-89AB-4B9F7531AA68}"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28596" y="1928802"/>
            <a:ext cx="8458200" cy="1222375"/>
          </a:xfrm>
        </p:spPr>
        <p:txBody>
          <a:bodyPr>
            <a:normAutofit/>
          </a:bodyPr>
          <a:lstStyle/>
          <a:p>
            <a:pPr algn="ctr"/>
            <a:r>
              <a:rPr lang="ru-RU" dirty="0" smtClean="0">
                <a:solidFill>
                  <a:schemeClr val="bg1"/>
                </a:solidFill>
                <a:latin typeface="Times New Roman" pitchFamily="18" charset="0"/>
                <a:cs typeface="Times New Roman" pitchFamily="18" charset="0"/>
              </a:rPr>
              <a:t>МИР ПРОФЕССИЙ</a:t>
            </a:r>
            <a:endParaRPr lang="ru-RU" dirty="0">
              <a:solidFill>
                <a:schemeClr val="bg1"/>
              </a:solidFill>
              <a:latin typeface="Times New Roman" pitchFamily="18" charset="0"/>
              <a:cs typeface="Times New Roman" pitchFamily="18" charset="0"/>
            </a:endParaRPr>
          </a:p>
        </p:txBody>
      </p:sp>
      <p:sp>
        <p:nvSpPr>
          <p:cNvPr id="4" name="Подзаголовок 2"/>
          <p:cNvSpPr>
            <a:spLocks noGrp="1"/>
          </p:cNvSpPr>
          <p:nvPr>
            <p:ph type="subTitle" idx="1"/>
          </p:nvPr>
        </p:nvSpPr>
        <p:spPr>
          <a:xfrm>
            <a:off x="381000" y="3886200"/>
            <a:ext cx="8458200" cy="1900254"/>
          </a:xfrm>
        </p:spPr>
        <p:txBody>
          <a:bodyPr>
            <a:normAutofit/>
          </a:bodyPr>
          <a:lstStyle/>
          <a:p>
            <a:r>
              <a:rPr lang="ru-RU" dirty="0" smtClean="0">
                <a:solidFill>
                  <a:schemeClr val="bg1"/>
                </a:solidFill>
                <a:latin typeface="Times New Roman" pitchFamily="18" charset="0"/>
                <a:cs typeface="Times New Roman" pitchFamily="18" charset="0"/>
              </a:rPr>
              <a:t>Подготовили:</a:t>
            </a:r>
          </a:p>
          <a:p>
            <a:r>
              <a:rPr lang="ru-RU" dirty="0" smtClean="0">
                <a:solidFill>
                  <a:schemeClr val="bg1"/>
                </a:solidFill>
                <a:latin typeface="Times New Roman" pitchFamily="18" charset="0"/>
                <a:cs typeface="Times New Roman" pitchFamily="18" charset="0"/>
              </a:rPr>
              <a:t> учащиеся 6 а класса</a:t>
            </a:r>
          </a:p>
          <a:p>
            <a:r>
              <a:rPr lang="ru-RU" dirty="0" smtClean="0">
                <a:solidFill>
                  <a:schemeClr val="bg1"/>
                </a:solidFill>
                <a:latin typeface="Times New Roman" pitchFamily="18" charset="0"/>
                <a:cs typeface="Times New Roman" pitchFamily="18" charset="0"/>
              </a:rPr>
              <a:t>Педагог: </a:t>
            </a:r>
            <a:r>
              <a:rPr lang="ru-RU" dirty="0" err="1" smtClean="0">
                <a:solidFill>
                  <a:schemeClr val="bg1"/>
                </a:solidFill>
                <a:latin typeface="Times New Roman" pitchFamily="18" charset="0"/>
                <a:cs typeface="Times New Roman" pitchFamily="18" charset="0"/>
              </a:rPr>
              <a:t>Шушляева</a:t>
            </a:r>
            <a:r>
              <a:rPr lang="ru-RU" dirty="0" smtClean="0">
                <a:solidFill>
                  <a:schemeClr val="bg1"/>
                </a:solidFill>
                <a:latin typeface="Times New Roman" pitchFamily="18" charset="0"/>
                <a:cs typeface="Times New Roman" pitchFamily="18" charset="0"/>
              </a:rPr>
              <a:t> А.Ю.</a:t>
            </a:r>
            <a:endParaRPr lang="ru-RU" dirty="0">
              <a:solidFill>
                <a:schemeClr val="bg1"/>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928670"/>
            <a:ext cx="8229600" cy="5395930"/>
          </a:xfrm>
        </p:spPr>
        <p:txBody>
          <a:bodyPr>
            <a:normAutofit lnSpcReduction="10000"/>
          </a:bodyPr>
          <a:lstStyle/>
          <a:p>
            <a:pPr algn="just">
              <a:buNone/>
            </a:pPr>
            <a:r>
              <a:rPr lang="ru-RU" dirty="0" smtClean="0"/>
              <a:t>		</a:t>
            </a:r>
            <a:r>
              <a:rPr lang="ru-RU" sz="3000" dirty="0" smtClean="0">
                <a:latin typeface="Times New Roman" pitchFamily="18" charset="0"/>
                <a:cs typeface="Times New Roman" pitchFamily="18" charset="0"/>
              </a:rPr>
              <a:t>«Мне очень нравится, как </a:t>
            </a:r>
            <a:r>
              <a:rPr lang="ru-RU" sz="3000" dirty="0" smtClean="0">
                <a:latin typeface="Times New Roman" pitchFamily="18" charset="0"/>
                <a:cs typeface="Times New Roman" pitchFamily="18" charset="0"/>
              </a:rPr>
              <a:t>моя </a:t>
            </a:r>
            <a:r>
              <a:rPr lang="ru-RU" sz="3000" dirty="0" smtClean="0">
                <a:latin typeface="Times New Roman" pitchFamily="18" charset="0"/>
                <a:cs typeface="Times New Roman" pitchFamily="18" charset="0"/>
              </a:rPr>
              <a:t>мама печёт пирожки, булочки, хлеб и разные вкусные кексы и пирожные. Я всегда стараюсь ей помогать в этом деле. Мне нравится сам процесс приготовления всех этих кулинарных шедевров, поэтому мне бы хотелось в будущем создавать такие шедевры самому. </a:t>
            </a:r>
          </a:p>
          <a:p>
            <a:pPr algn="just">
              <a:buNone/>
            </a:pPr>
            <a:r>
              <a:rPr lang="ru-RU" sz="3000" dirty="0" smtClean="0">
                <a:latin typeface="Times New Roman" pitchFamily="18" charset="0"/>
                <a:cs typeface="Times New Roman" pitchFamily="18" charset="0"/>
              </a:rPr>
              <a:t>	</a:t>
            </a:r>
            <a:r>
              <a:rPr lang="ru-RU" sz="3000" dirty="0" smtClean="0">
                <a:latin typeface="Times New Roman" pitchFamily="18" charset="0"/>
                <a:cs typeface="Times New Roman" pitchFamily="18" charset="0"/>
              </a:rPr>
              <a:t>	Человек </a:t>
            </a:r>
            <a:r>
              <a:rPr lang="ru-RU" sz="3000" dirty="0" smtClean="0">
                <a:latin typeface="Times New Roman" pitchFamily="18" charset="0"/>
                <a:cs typeface="Times New Roman" pitchFamily="18" charset="0"/>
              </a:rPr>
              <a:t>моей профессии никогда не останется голодным. Тебя всегда уважают. </a:t>
            </a:r>
            <a:endParaRPr lang="ru-RU" sz="3000" dirty="0" smtClean="0">
              <a:latin typeface="Times New Roman" pitchFamily="18" charset="0"/>
              <a:cs typeface="Times New Roman" pitchFamily="18" charset="0"/>
            </a:endParaRPr>
          </a:p>
          <a:p>
            <a:pPr algn="just">
              <a:buNone/>
            </a:pPr>
            <a:r>
              <a:rPr lang="ru-RU" sz="3000" dirty="0" smtClean="0">
                <a:latin typeface="Times New Roman" pitchFamily="18" charset="0"/>
                <a:cs typeface="Times New Roman" pitchFamily="18" charset="0"/>
              </a:rPr>
              <a:t>	</a:t>
            </a:r>
            <a:r>
              <a:rPr lang="ru-RU" sz="3000" dirty="0" smtClean="0">
                <a:latin typeface="Times New Roman" pitchFamily="18" charset="0"/>
                <a:cs typeface="Times New Roman" pitchFamily="18" charset="0"/>
              </a:rPr>
              <a:t>	Я думаю, что это </a:t>
            </a:r>
            <a:r>
              <a:rPr lang="ru-RU" sz="3000" dirty="0" smtClean="0">
                <a:latin typeface="Times New Roman" pitchFamily="18" charset="0"/>
                <a:cs typeface="Times New Roman" pitchFamily="18" charset="0"/>
              </a:rPr>
              <a:t>прекрасная </a:t>
            </a:r>
            <a:r>
              <a:rPr lang="ru-RU" sz="3000" dirty="0" smtClean="0">
                <a:latin typeface="Times New Roman" pitchFamily="18" charset="0"/>
                <a:cs typeface="Times New Roman" pitchFamily="18" charset="0"/>
              </a:rPr>
              <a:t>профессия. Пекари дарят </a:t>
            </a:r>
            <a:r>
              <a:rPr lang="ru-RU" sz="3000" dirty="0" smtClean="0">
                <a:latin typeface="Times New Roman" pitchFamily="18" charset="0"/>
                <a:cs typeface="Times New Roman" pitchFamily="18" charset="0"/>
              </a:rPr>
              <a:t>людям </a:t>
            </a:r>
            <a:r>
              <a:rPr lang="ru-RU" sz="3000" dirty="0" smtClean="0">
                <a:latin typeface="Times New Roman" pitchFamily="18" charset="0"/>
                <a:cs typeface="Times New Roman" pitchFamily="18" charset="0"/>
              </a:rPr>
              <a:t>радость».</a:t>
            </a:r>
          </a:p>
          <a:p>
            <a:pPr algn="r">
              <a:buNone/>
            </a:pPr>
            <a:r>
              <a:rPr lang="ru-RU" sz="2800" dirty="0" err="1" smtClean="0">
                <a:latin typeface="Times New Roman" pitchFamily="18" charset="0"/>
                <a:cs typeface="Times New Roman" pitchFamily="18" charset="0"/>
              </a:rPr>
              <a:t>Шайгарданов</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Ильяс</a:t>
            </a:r>
            <a:endParaRPr lang="ru-RU" sz="2800"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solidFill>
                  <a:schemeClr val="tx1"/>
                </a:solidFill>
                <a:latin typeface="Times New Roman" pitchFamily="18" charset="0"/>
                <a:cs typeface="Times New Roman" pitchFamily="18" charset="0"/>
              </a:rPr>
              <a:t>Это Артём. Он хочет быть столяром.</a:t>
            </a:r>
            <a:endParaRPr lang="ru-RU" dirty="0">
              <a:solidFill>
                <a:schemeClr val="tx1"/>
              </a:solidFill>
              <a:latin typeface="Times New Roman" pitchFamily="18" charset="0"/>
              <a:cs typeface="Times New Roman" pitchFamily="18" charset="0"/>
            </a:endParaRPr>
          </a:p>
        </p:txBody>
      </p:sp>
      <p:pic>
        <p:nvPicPr>
          <p:cNvPr id="4" name="Содержимое 3" descr="rFlJNMHxKOA.jpg"/>
          <p:cNvPicPr>
            <a:picLocks noGrp="1" noChangeAspect="1"/>
          </p:cNvPicPr>
          <p:nvPr>
            <p:ph idx="1"/>
          </p:nvPr>
        </p:nvPicPr>
        <p:blipFill>
          <a:blip r:embed="rId2"/>
          <a:stretch>
            <a:fillRect/>
          </a:stretch>
        </p:blipFill>
        <p:spPr>
          <a:xfrm>
            <a:off x="500034" y="2000240"/>
            <a:ext cx="3500462" cy="4246561"/>
          </a:xfrm>
        </p:spPr>
      </p:pic>
      <p:pic>
        <p:nvPicPr>
          <p:cNvPr id="5" name="Рисунок 4" descr="PiNJAjxf0-M.jpg"/>
          <p:cNvPicPr>
            <a:picLocks noChangeAspect="1"/>
          </p:cNvPicPr>
          <p:nvPr/>
        </p:nvPicPr>
        <p:blipFill>
          <a:blip r:embed="rId3"/>
          <a:stretch>
            <a:fillRect/>
          </a:stretch>
        </p:blipFill>
        <p:spPr>
          <a:xfrm>
            <a:off x="4643438" y="2000240"/>
            <a:ext cx="3571900" cy="428628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928670"/>
            <a:ext cx="8229600" cy="5500726"/>
          </a:xfrm>
        </p:spPr>
        <p:txBody>
          <a:bodyPr>
            <a:normAutofit fontScale="92500"/>
          </a:bodyPr>
          <a:lstStyle/>
          <a:p>
            <a:pPr algn="just">
              <a:buNone/>
            </a:pPr>
            <a:r>
              <a:rPr lang="ru-RU" dirty="0" smtClean="0"/>
              <a:t>		</a:t>
            </a:r>
            <a:r>
              <a:rPr lang="ru-RU" sz="2800" dirty="0" smtClean="0">
                <a:latin typeface="Times New Roman" pitchFamily="18" charset="0"/>
                <a:cs typeface="Times New Roman" pitchFamily="18" charset="0"/>
              </a:rPr>
              <a:t>«Мой </a:t>
            </a:r>
            <a:r>
              <a:rPr lang="ru-RU" sz="2800" dirty="0" smtClean="0">
                <a:latin typeface="Times New Roman" pitchFamily="18" charset="0"/>
                <a:cs typeface="Times New Roman" pitchFamily="18" charset="0"/>
              </a:rPr>
              <a:t>дед был плотником, а в его доме была мастерская. Он плотничал и на работе, и дома, и в чем-то помогал соседям — для этого у него был весь необходимый инструмент. </a:t>
            </a:r>
            <a:r>
              <a:rPr lang="ru-RU" sz="2800" dirty="0" smtClean="0">
                <a:latin typeface="Times New Roman" pitchFamily="18" charset="0"/>
                <a:cs typeface="Times New Roman" pitchFamily="18" charset="0"/>
              </a:rPr>
              <a:t> </a:t>
            </a:r>
            <a:r>
              <a:rPr lang="ru-RU" sz="2800" dirty="0" smtClean="0">
                <a:latin typeface="Times New Roman" pitchFamily="18" charset="0"/>
                <a:cs typeface="Times New Roman" pitchFamily="18" charset="0"/>
              </a:rPr>
              <a:t>Чем мы только вместе с дедом не занимались: строили заборы, автоматы, пистолеты, даже винтовки выпиливали из досок</a:t>
            </a:r>
            <a:r>
              <a:rPr lang="ru-RU" sz="2800" dirty="0" smtClean="0">
                <a:latin typeface="Times New Roman" pitchFamily="18" charset="0"/>
                <a:cs typeface="Times New Roman" pitchFamily="18" charset="0"/>
              </a:rPr>
              <a:t>. А моя бабушка всю жизнь работала на мебельной фабрике. Так что, думаю, они тоже помогли мне определиться с выбором моей будущей профессии.</a:t>
            </a:r>
            <a:r>
              <a:rPr lang="ru-RU" sz="2800" dirty="0" smtClean="0">
                <a:latin typeface="Times New Roman" pitchFamily="18" charset="0"/>
                <a:cs typeface="Times New Roman" pitchFamily="18" charset="0"/>
              </a:rPr>
              <a:t> </a:t>
            </a:r>
            <a:endParaRPr lang="ru-RU" sz="2800" dirty="0" smtClean="0">
              <a:latin typeface="Times New Roman" pitchFamily="18" charset="0"/>
              <a:cs typeface="Times New Roman" pitchFamily="18" charset="0"/>
            </a:endParaRPr>
          </a:p>
          <a:p>
            <a:pPr algn="just">
              <a:buNone/>
            </a:pPr>
            <a:r>
              <a:rPr lang="ru-RU" sz="2800" dirty="0" smtClean="0">
                <a:latin typeface="Times New Roman" pitchFamily="18" charset="0"/>
                <a:cs typeface="Times New Roman" pitchFamily="18" charset="0"/>
              </a:rPr>
              <a:t>	</a:t>
            </a:r>
            <a:r>
              <a:rPr lang="ru-RU" sz="2800" dirty="0" smtClean="0">
                <a:latin typeface="Times New Roman" pitchFamily="18" charset="0"/>
                <a:cs typeface="Times New Roman" pitchFamily="18" charset="0"/>
              </a:rPr>
              <a:t>	Мне и самому </a:t>
            </a:r>
            <a:r>
              <a:rPr lang="ru-RU" sz="2800" dirty="0" smtClean="0">
                <a:latin typeface="Times New Roman" pitchFamily="18" charset="0"/>
                <a:cs typeface="Times New Roman" pitchFamily="18" charset="0"/>
              </a:rPr>
              <a:t>нравится работать с деревом</a:t>
            </a:r>
            <a:r>
              <a:rPr lang="ru-RU" sz="2800" dirty="0" smtClean="0">
                <a:latin typeface="Times New Roman" pitchFamily="18" charset="0"/>
                <a:cs typeface="Times New Roman" pitchFamily="18" charset="0"/>
              </a:rPr>
              <a:t>. Нравится, как пахнет новая, только сделанная мебель». </a:t>
            </a:r>
          </a:p>
          <a:p>
            <a:pPr algn="r">
              <a:buNone/>
            </a:pPr>
            <a:r>
              <a:rPr lang="ru-RU" sz="2800" dirty="0" err="1" smtClean="0">
                <a:latin typeface="Times New Roman" pitchFamily="18" charset="0"/>
                <a:cs typeface="Times New Roman" pitchFamily="18" charset="0"/>
              </a:rPr>
              <a:t>Хазаньчин</a:t>
            </a:r>
            <a:r>
              <a:rPr lang="ru-RU" sz="2800" dirty="0" smtClean="0">
                <a:latin typeface="Times New Roman" pitchFamily="18" charset="0"/>
                <a:cs typeface="Times New Roman" pitchFamily="18" charset="0"/>
              </a:rPr>
              <a:t> Артём</a:t>
            </a:r>
            <a:endParaRPr lang="ru-RU" sz="2800"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chemeClr val="tx1"/>
                </a:solidFill>
                <a:latin typeface="Times New Roman" pitchFamily="18" charset="0"/>
                <a:cs typeface="Times New Roman" pitchFamily="18" charset="0"/>
              </a:rPr>
              <a:t>А это </a:t>
            </a:r>
            <a:r>
              <a:rPr lang="ru-RU" dirty="0" err="1" smtClean="0">
                <a:solidFill>
                  <a:schemeClr val="tx1"/>
                </a:solidFill>
                <a:latin typeface="Times New Roman" pitchFamily="18" charset="0"/>
                <a:cs typeface="Times New Roman" pitchFamily="18" charset="0"/>
              </a:rPr>
              <a:t>Ирма</a:t>
            </a:r>
            <a:r>
              <a:rPr lang="ru-RU" dirty="0" smtClean="0">
                <a:solidFill>
                  <a:schemeClr val="tx1"/>
                </a:solidFill>
                <a:latin typeface="Times New Roman" pitchFamily="18" charset="0"/>
                <a:cs typeface="Times New Roman" pitchFamily="18" charset="0"/>
              </a:rPr>
              <a:t>. Будущая швея.</a:t>
            </a:r>
            <a:endParaRPr lang="ru-RU" dirty="0">
              <a:solidFill>
                <a:schemeClr val="tx1"/>
              </a:solidFill>
              <a:latin typeface="Times New Roman" pitchFamily="18" charset="0"/>
              <a:cs typeface="Times New Roman" pitchFamily="18" charset="0"/>
            </a:endParaRPr>
          </a:p>
        </p:txBody>
      </p:sp>
      <p:pic>
        <p:nvPicPr>
          <p:cNvPr id="4" name="Содержимое 3" descr="IAb08rDotU0.jpg"/>
          <p:cNvPicPr>
            <a:picLocks noGrp="1" noChangeAspect="1"/>
          </p:cNvPicPr>
          <p:nvPr>
            <p:ph idx="1"/>
          </p:nvPr>
        </p:nvPicPr>
        <p:blipFill>
          <a:blip r:embed="rId2"/>
          <a:stretch>
            <a:fillRect/>
          </a:stretch>
        </p:blipFill>
        <p:spPr>
          <a:xfrm>
            <a:off x="500034" y="2000240"/>
            <a:ext cx="3571900" cy="4389437"/>
          </a:xfrm>
        </p:spPr>
      </p:pic>
      <p:pic>
        <p:nvPicPr>
          <p:cNvPr id="5" name="Рисунок 4" descr="k-0cWA_BaDU.jpg"/>
          <p:cNvPicPr>
            <a:picLocks noChangeAspect="1"/>
          </p:cNvPicPr>
          <p:nvPr/>
        </p:nvPicPr>
        <p:blipFill>
          <a:blip r:embed="rId3"/>
          <a:stretch>
            <a:fillRect/>
          </a:stretch>
        </p:blipFill>
        <p:spPr>
          <a:xfrm>
            <a:off x="4572000" y="2000240"/>
            <a:ext cx="4000492" cy="4429156"/>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000108"/>
            <a:ext cx="8229600" cy="5324492"/>
          </a:xfrm>
        </p:spPr>
        <p:txBody>
          <a:bodyPr>
            <a:normAutofit fontScale="92500" lnSpcReduction="10000"/>
          </a:bodyPr>
          <a:lstStyle/>
          <a:p>
            <a:pPr algn="just">
              <a:buNone/>
            </a:pPr>
            <a:r>
              <a:rPr lang="ru-RU" dirty="0" smtClean="0"/>
              <a:t> </a:t>
            </a:r>
            <a:r>
              <a:rPr lang="ru-RU" sz="3200" dirty="0" smtClean="0">
                <a:latin typeface="Times New Roman" pitchFamily="18" charset="0"/>
                <a:cs typeface="Times New Roman" pitchFamily="18" charset="0"/>
              </a:rPr>
              <a:t>«</a:t>
            </a:r>
            <a:r>
              <a:rPr lang="ru-RU" sz="3200" dirty="0" smtClean="0">
                <a:latin typeface="Times New Roman" pitchFamily="18" charset="0"/>
                <a:cs typeface="Times New Roman" pitchFamily="18" charset="0"/>
              </a:rPr>
              <a:t>Мне очень нравится шить одежду для моих кукол. Поэтому, когда я вырасту, я хочу работать швеей. На мой взгляд, это очень нужная профессия. Еще швея всегда сможет хорошо зарабатывать. Всегда найдутся люди, которые хотят получить платье из модного журнала по шитью, но сами шить не умеют. Они будут заказывать пошив одежды у меня. Еще швея может заниматься ремонтом одежды, подгонять одежду под фигуру, подшивать брюки, юбки и </a:t>
            </a:r>
            <a:r>
              <a:rPr lang="ru-RU" sz="3200" dirty="0" smtClean="0">
                <a:latin typeface="Times New Roman" pitchFamily="18" charset="0"/>
                <a:cs typeface="Times New Roman" pitchFamily="18" charset="0"/>
              </a:rPr>
              <a:t>джинсы».</a:t>
            </a:r>
          </a:p>
          <a:p>
            <a:pPr algn="r">
              <a:buNone/>
            </a:pPr>
            <a:r>
              <a:rPr lang="ru-RU" sz="3000" dirty="0" err="1" smtClean="0">
                <a:latin typeface="Times New Roman" pitchFamily="18" charset="0"/>
                <a:cs typeface="Times New Roman" pitchFamily="18" charset="0"/>
              </a:rPr>
              <a:t>Никонорова</a:t>
            </a:r>
            <a:r>
              <a:rPr lang="ru-RU" sz="3000" dirty="0" smtClean="0">
                <a:latin typeface="Times New Roman" pitchFamily="18" charset="0"/>
                <a:cs typeface="Times New Roman" pitchFamily="18" charset="0"/>
              </a:rPr>
              <a:t> </a:t>
            </a:r>
            <a:r>
              <a:rPr lang="ru-RU" sz="3000" dirty="0" err="1" smtClean="0">
                <a:latin typeface="Times New Roman" pitchFamily="18" charset="0"/>
                <a:cs typeface="Times New Roman" pitchFamily="18" charset="0"/>
              </a:rPr>
              <a:t>Ирма</a:t>
            </a:r>
            <a:endParaRPr lang="ru-RU" sz="2200"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solidFill>
                  <a:schemeClr val="tx1"/>
                </a:solidFill>
                <a:latin typeface="Times New Roman" pitchFamily="18" charset="0"/>
                <a:cs typeface="Times New Roman" pitchFamily="18" charset="0"/>
              </a:rPr>
              <a:t>Это Павел. И ему хотелось бы стать массажистом.</a:t>
            </a:r>
            <a:endParaRPr lang="ru-RU" dirty="0">
              <a:solidFill>
                <a:schemeClr val="tx1"/>
              </a:solidFill>
              <a:latin typeface="Times New Roman" pitchFamily="18" charset="0"/>
              <a:cs typeface="Times New Roman" pitchFamily="18" charset="0"/>
            </a:endParaRPr>
          </a:p>
        </p:txBody>
      </p:sp>
      <p:pic>
        <p:nvPicPr>
          <p:cNvPr id="4" name="Содержимое 3" descr="2LS2c1AAMP0.jpg"/>
          <p:cNvPicPr>
            <a:picLocks noGrp="1" noChangeAspect="1"/>
          </p:cNvPicPr>
          <p:nvPr>
            <p:ph idx="1"/>
          </p:nvPr>
        </p:nvPicPr>
        <p:blipFill>
          <a:blip r:embed="rId2"/>
          <a:stretch>
            <a:fillRect/>
          </a:stretch>
        </p:blipFill>
        <p:spPr>
          <a:xfrm>
            <a:off x="0" y="2071678"/>
            <a:ext cx="2799991" cy="4389437"/>
          </a:xfrm>
        </p:spPr>
      </p:pic>
      <p:pic>
        <p:nvPicPr>
          <p:cNvPr id="5" name="Рисунок 4" descr="BN2gphdiVEo.jpg"/>
          <p:cNvPicPr>
            <a:picLocks noChangeAspect="1"/>
          </p:cNvPicPr>
          <p:nvPr/>
        </p:nvPicPr>
        <p:blipFill>
          <a:blip r:embed="rId3"/>
          <a:stretch>
            <a:fillRect/>
          </a:stretch>
        </p:blipFill>
        <p:spPr>
          <a:xfrm>
            <a:off x="2928926" y="2071678"/>
            <a:ext cx="3168650" cy="4357718"/>
          </a:xfrm>
          <a:prstGeom prst="rect">
            <a:avLst/>
          </a:prstGeom>
        </p:spPr>
      </p:pic>
      <p:pic>
        <p:nvPicPr>
          <p:cNvPr id="6" name="Рисунок 5" descr="dVaNqGCVlW0.jpg"/>
          <p:cNvPicPr>
            <a:picLocks noChangeAspect="1"/>
          </p:cNvPicPr>
          <p:nvPr/>
        </p:nvPicPr>
        <p:blipFill>
          <a:blip r:embed="rId4"/>
          <a:stretch>
            <a:fillRect/>
          </a:stretch>
        </p:blipFill>
        <p:spPr>
          <a:xfrm>
            <a:off x="6215074" y="2071678"/>
            <a:ext cx="2928926" cy="4357718"/>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142984"/>
            <a:ext cx="8229600" cy="5181616"/>
          </a:xfrm>
        </p:spPr>
        <p:txBody>
          <a:bodyPr/>
          <a:lstStyle/>
          <a:p>
            <a:pPr algn="just">
              <a:buNone/>
            </a:pPr>
            <a:r>
              <a:rPr lang="ru-RU" dirty="0" smtClean="0"/>
              <a:t> 		</a:t>
            </a:r>
            <a:r>
              <a:rPr lang="ru-RU" sz="3200" dirty="0" smtClean="0">
                <a:latin typeface="Times New Roman" pitchFamily="18" charset="0"/>
                <a:cs typeface="Times New Roman" pitchFamily="18" charset="0"/>
              </a:rPr>
              <a:t>«Я  решил, </a:t>
            </a:r>
            <a:r>
              <a:rPr lang="ru-RU" sz="3200" dirty="0" smtClean="0">
                <a:latin typeface="Times New Roman" pitchFamily="18" charset="0"/>
                <a:cs typeface="Times New Roman" pitchFamily="18" charset="0"/>
              </a:rPr>
              <a:t>что моя профессия должна приносить мне радость. Только тот человек, который любит свою работу, может стать настоящим профессионалом, поэтому так важно выбрать профессию по душе. Среди разнообразия профессий, нужных обществу, есть такие, которые призваны помогать людям сохранять их здоровье. </a:t>
            </a:r>
            <a:r>
              <a:rPr lang="ru-RU" sz="3200" dirty="0" smtClean="0">
                <a:latin typeface="Times New Roman" pitchFamily="18" charset="0"/>
                <a:cs typeface="Times New Roman" pitchFamily="18" charset="0"/>
              </a:rPr>
              <a:t>Поэтому в будущем </a:t>
            </a:r>
            <a:r>
              <a:rPr lang="ru-RU" sz="3200" dirty="0" smtClean="0">
                <a:latin typeface="Times New Roman" pitchFamily="18" charset="0"/>
                <a:cs typeface="Times New Roman" pitchFamily="18" charset="0"/>
              </a:rPr>
              <a:t>я хочу стать </a:t>
            </a:r>
            <a:r>
              <a:rPr lang="ru-RU" sz="3200" dirty="0" smtClean="0">
                <a:latin typeface="Times New Roman" pitchFamily="18" charset="0"/>
                <a:cs typeface="Times New Roman" pitchFamily="18" charset="0"/>
              </a:rPr>
              <a:t>массажистом».</a:t>
            </a:r>
          </a:p>
          <a:p>
            <a:pPr algn="r">
              <a:buNone/>
            </a:pPr>
            <a:r>
              <a:rPr lang="ru-RU" sz="3200" dirty="0" err="1" smtClean="0">
                <a:latin typeface="Times New Roman" pitchFamily="18" charset="0"/>
                <a:cs typeface="Times New Roman" pitchFamily="18" charset="0"/>
              </a:rPr>
              <a:t>Дыранов</a:t>
            </a:r>
            <a:r>
              <a:rPr lang="ru-RU" sz="3200" dirty="0" smtClean="0">
                <a:latin typeface="Times New Roman" pitchFamily="18" charset="0"/>
                <a:cs typeface="Times New Roman" pitchFamily="18" charset="0"/>
              </a:rPr>
              <a:t> Павел</a:t>
            </a:r>
          </a:p>
          <a:p>
            <a:pPr algn="just">
              <a:buNone/>
            </a:pPr>
            <a:endParaRPr lang="ru-RU"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solidFill>
                  <a:schemeClr val="tx1"/>
                </a:solidFill>
                <a:latin typeface="Times New Roman" pitchFamily="18" charset="0"/>
                <a:cs typeface="Times New Roman" pitchFamily="18" charset="0"/>
              </a:rPr>
              <a:t>А это Кирилл. Он собирается стать журналистом.</a:t>
            </a:r>
            <a:endParaRPr lang="ru-RU" dirty="0">
              <a:solidFill>
                <a:schemeClr val="tx1"/>
              </a:solidFill>
              <a:latin typeface="Times New Roman" pitchFamily="18" charset="0"/>
              <a:cs typeface="Times New Roman" pitchFamily="18" charset="0"/>
            </a:endParaRPr>
          </a:p>
        </p:txBody>
      </p:sp>
      <p:pic>
        <p:nvPicPr>
          <p:cNvPr id="4" name="Содержимое 3" descr="zSFEYX-1HBc.jpg"/>
          <p:cNvPicPr>
            <a:picLocks noGrp="1" noChangeAspect="1"/>
          </p:cNvPicPr>
          <p:nvPr>
            <p:ph idx="1"/>
          </p:nvPr>
        </p:nvPicPr>
        <p:blipFill>
          <a:blip r:embed="rId2"/>
          <a:stretch>
            <a:fillRect/>
          </a:stretch>
        </p:blipFill>
        <p:spPr>
          <a:xfrm>
            <a:off x="4572000" y="2285993"/>
            <a:ext cx="4143404" cy="4357717"/>
          </a:xfrm>
        </p:spPr>
      </p:pic>
      <p:pic>
        <p:nvPicPr>
          <p:cNvPr id="5" name="Рисунок 4" descr="9iukNhF_c6k.jpg"/>
          <p:cNvPicPr>
            <a:picLocks noChangeAspect="1"/>
          </p:cNvPicPr>
          <p:nvPr/>
        </p:nvPicPr>
        <p:blipFill>
          <a:blip r:embed="rId3"/>
          <a:stretch>
            <a:fillRect/>
          </a:stretch>
        </p:blipFill>
        <p:spPr>
          <a:xfrm>
            <a:off x="214282" y="2285992"/>
            <a:ext cx="4071934" cy="4357718"/>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071546"/>
            <a:ext cx="8229600" cy="5253054"/>
          </a:xfrm>
        </p:spPr>
        <p:txBody>
          <a:bodyPr>
            <a:normAutofit fontScale="92500" lnSpcReduction="20000"/>
          </a:bodyPr>
          <a:lstStyle/>
          <a:p>
            <a:pPr algn="just">
              <a:buNone/>
            </a:pPr>
            <a:r>
              <a:rPr lang="ru-RU" dirty="0" smtClean="0"/>
              <a:t> 		</a:t>
            </a:r>
            <a:r>
              <a:rPr lang="ru-RU" sz="3000" dirty="0" smtClean="0">
                <a:latin typeface="Times New Roman" pitchFamily="18" charset="0"/>
                <a:cs typeface="Times New Roman" pitchFamily="18" charset="0"/>
              </a:rPr>
              <a:t>«Одним </a:t>
            </a:r>
            <a:r>
              <a:rPr lang="ru-RU" sz="3000" dirty="0" smtClean="0">
                <a:latin typeface="Times New Roman" pitchFamily="18" charset="0"/>
                <a:cs typeface="Times New Roman" pitchFamily="18" charset="0"/>
              </a:rPr>
              <a:t>из главных этапов распространения информации журналистом в массы является сбор соответствующего материала. Во время этой стадии журналист </a:t>
            </a:r>
            <a:r>
              <a:rPr lang="ru-RU" sz="3000" dirty="0" smtClean="0">
                <a:latin typeface="Times New Roman" pitchFamily="18" charset="0"/>
                <a:cs typeface="Times New Roman" pitchFamily="18" charset="0"/>
              </a:rPr>
              <a:t>становится еще и детективом, фотографом. «Журналист</a:t>
            </a:r>
            <a:r>
              <a:rPr lang="ru-RU" sz="3000" dirty="0" smtClean="0">
                <a:latin typeface="Times New Roman" pitchFamily="18" charset="0"/>
                <a:cs typeface="Times New Roman" pitchFamily="18" charset="0"/>
              </a:rPr>
              <a:t> должен быть на пожаре за 15 минут до его начала</a:t>
            </a:r>
            <a:r>
              <a:rPr lang="ru-RU" sz="3000" dirty="0" smtClean="0">
                <a:latin typeface="Times New Roman" pitchFamily="18" charset="0"/>
                <a:cs typeface="Times New Roman" pitchFamily="18" charset="0"/>
              </a:rPr>
              <a:t>.» </a:t>
            </a:r>
            <a:r>
              <a:rPr lang="ru-RU" sz="3000" dirty="0" smtClean="0">
                <a:latin typeface="Times New Roman" pitchFamily="18" charset="0"/>
                <a:cs typeface="Times New Roman" pitchFamily="18" charset="0"/>
              </a:rPr>
              <a:t>– так гласит знаменитая поговорка, зародившаяся в американской журналистике</a:t>
            </a:r>
            <a:r>
              <a:rPr lang="ru-RU" sz="3000" dirty="0" smtClean="0">
                <a:latin typeface="Times New Roman" pitchFamily="18" charset="0"/>
                <a:cs typeface="Times New Roman" pitchFamily="18" charset="0"/>
              </a:rPr>
              <a:t>.</a:t>
            </a:r>
            <a:r>
              <a:rPr lang="ru-RU" sz="3000" dirty="0" smtClean="0">
                <a:latin typeface="Times New Roman" pitchFamily="18" charset="0"/>
                <a:cs typeface="Times New Roman" pitchFamily="18" charset="0"/>
              </a:rPr>
              <a:t> </a:t>
            </a:r>
            <a:endParaRPr lang="ru-RU" sz="3000" dirty="0" smtClean="0">
              <a:latin typeface="Times New Roman" pitchFamily="18" charset="0"/>
              <a:cs typeface="Times New Roman" pitchFamily="18" charset="0"/>
            </a:endParaRPr>
          </a:p>
          <a:p>
            <a:pPr algn="just">
              <a:buNone/>
            </a:pPr>
            <a:r>
              <a:rPr lang="ru-RU" sz="3000" dirty="0" smtClean="0">
                <a:latin typeface="Times New Roman" pitchFamily="18" charset="0"/>
                <a:cs typeface="Times New Roman" pitchFamily="18" charset="0"/>
              </a:rPr>
              <a:t>	</a:t>
            </a:r>
            <a:r>
              <a:rPr lang="ru-RU" sz="3000" dirty="0" smtClean="0">
                <a:latin typeface="Times New Roman" pitchFamily="18" charset="0"/>
                <a:cs typeface="Times New Roman" pitchFamily="18" charset="0"/>
              </a:rPr>
              <a:t>	</a:t>
            </a:r>
            <a:r>
              <a:rPr lang="ru-RU" sz="3000" dirty="0" smtClean="0">
                <a:latin typeface="Times New Roman" pitchFamily="18" charset="0"/>
                <a:cs typeface="Times New Roman" pitchFamily="18" charset="0"/>
              </a:rPr>
              <a:t>Мне нравится находить малодоступную </a:t>
            </a:r>
            <a:r>
              <a:rPr lang="ru-RU" sz="3000" dirty="0" smtClean="0">
                <a:latin typeface="Times New Roman" pitchFamily="18" charset="0"/>
                <a:cs typeface="Times New Roman" pitchFamily="18" charset="0"/>
              </a:rPr>
              <a:t>информацию. Я </a:t>
            </a:r>
            <a:r>
              <a:rPr lang="ru-RU" sz="3000" dirty="0" smtClean="0">
                <a:latin typeface="Times New Roman" pitchFamily="18" charset="0"/>
                <a:cs typeface="Times New Roman" pitchFamily="18" charset="0"/>
              </a:rPr>
              <a:t>очень </a:t>
            </a:r>
            <a:r>
              <a:rPr lang="ru-RU" sz="3000" dirty="0" smtClean="0">
                <a:latin typeface="Times New Roman" pitchFamily="18" charset="0"/>
                <a:cs typeface="Times New Roman" pitchFamily="18" charset="0"/>
              </a:rPr>
              <a:t>активный, общительный и целеустремленный. Если мне нужно что-то узнать, то я обязательно узнаю. Думаю</a:t>
            </a:r>
            <a:r>
              <a:rPr lang="ru-RU" sz="3000" dirty="0" smtClean="0">
                <a:latin typeface="Times New Roman" pitchFamily="18" charset="0"/>
                <a:cs typeface="Times New Roman" pitchFamily="18" charset="0"/>
              </a:rPr>
              <a:t>,  что эти качества могут очень помочь  в профессии журналиста. </a:t>
            </a:r>
            <a:endParaRPr lang="ru-RU" sz="3000" dirty="0" smtClean="0">
              <a:latin typeface="Times New Roman" pitchFamily="18" charset="0"/>
              <a:cs typeface="Times New Roman" pitchFamily="18" charset="0"/>
            </a:endParaRPr>
          </a:p>
          <a:p>
            <a:pPr algn="r">
              <a:buNone/>
            </a:pPr>
            <a:r>
              <a:rPr lang="ru-RU" sz="3000" dirty="0" err="1" smtClean="0">
                <a:latin typeface="Times New Roman" pitchFamily="18" charset="0"/>
                <a:cs typeface="Times New Roman" pitchFamily="18" charset="0"/>
              </a:rPr>
              <a:t>Азаренко</a:t>
            </a:r>
            <a:r>
              <a:rPr lang="ru-RU" sz="3000" dirty="0" smtClean="0">
                <a:latin typeface="Times New Roman" pitchFamily="18" charset="0"/>
                <a:cs typeface="Times New Roman" pitchFamily="18" charset="0"/>
              </a:rPr>
              <a:t> Кирилл</a:t>
            </a:r>
            <a:endParaRPr lang="ru-RU" sz="3000" dirty="0">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071546"/>
            <a:ext cx="8229600" cy="5253054"/>
          </a:xfrm>
        </p:spPr>
        <p:txBody>
          <a:bodyPr/>
          <a:lstStyle/>
          <a:p>
            <a:pPr algn="just">
              <a:buNone/>
            </a:pPr>
            <a:r>
              <a:rPr lang="ru-RU" dirty="0" smtClean="0"/>
              <a:t> 		</a:t>
            </a:r>
            <a:r>
              <a:rPr lang="ru-RU" sz="2400" dirty="0" smtClean="0">
                <a:latin typeface="Times New Roman" pitchFamily="18" charset="0"/>
                <a:cs typeface="Times New Roman" pitchFamily="18" charset="0"/>
              </a:rPr>
              <a:t>На этом наша презентация подходит к концу. Еще не все ребята в нашем классе выбрали для себя будущую профессию, и у них еще всё впереди. </a:t>
            </a:r>
          </a:p>
          <a:p>
            <a:pPr algn="just">
              <a:buNone/>
            </a:pPr>
            <a:r>
              <a:rPr lang="ru-RU" sz="2400" dirty="0" smtClean="0">
                <a:latin typeface="Times New Roman" pitchFamily="18" charset="0"/>
                <a:cs typeface="Times New Roman" pitchFamily="18" charset="0"/>
              </a:rPr>
              <a:t>		Но уже сейчас, они знают, что в нашем мире </a:t>
            </a:r>
            <a:r>
              <a:rPr lang="ru-RU" sz="2800" b="1" dirty="0" smtClean="0">
                <a:latin typeface="Times New Roman" pitchFamily="18" charset="0"/>
                <a:cs typeface="Times New Roman" pitchFamily="18" charset="0"/>
              </a:rPr>
              <a:t>все профессии важны и нужны.</a:t>
            </a:r>
          </a:p>
          <a:p>
            <a:pPr algn="ctr">
              <a:buNone/>
            </a:pPr>
            <a:endParaRPr lang="ru-RU" sz="3200" b="1" dirty="0" smtClean="0">
              <a:latin typeface="Times New Roman" pitchFamily="18" charset="0"/>
              <a:cs typeface="Times New Roman" pitchFamily="18" charset="0"/>
            </a:endParaRPr>
          </a:p>
          <a:p>
            <a:pPr algn="ctr">
              <a:buNone/>
            </a:pPr>
            <a:r>
              <a:rPr lang="ru-RU" sz="3200" b="1" dirty="0" smtClean="0">
                <a:latin typeface="Times New Roman" pitchFamily="18" charset="0"/>
                <a:cs typeface="Times New Roman" pitchFamily="18" charset="0"/>
              </a:rPr>
              <a:t>СПАСИБО ЗА ВНИМАНИЕ!</a:t>
            </a:r>
            <a:endParaRPr lang="ru-RU" sz="2800" b="1"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714356"/>
            <a:ext cx="8229600" cy="2000264"/>
          </a:xfrm>
        </p:spPr>
        <p:txBody>
          <a:bodyPr>
            <a:normAutofit fontScale="77500" lnSpcReduction="20000"/>
          </a:bodyPr>
          <a:lstStyle/>
          <a:p>
            <a:pPr marL="273050" indent="806450" algn="just">
              <a:buNone/>
            </a:pPr>
            <a:r>
              <a:rPr lang="ru-RU" sz="5200" dirty="0" smtClean="0">
                <a:latin typeface="Times New Roman" pitchFamily="18" charset="0"/>
                <a:cs typeface="Times New Roman" pitchFamily="18" charset="0"/>
              </a:rPr>
              <a:t>«Если вы удачно выберете труд и вложите в него свою душу, то счастье само вас отыщет» </a:t>
            </a:r>
            <a:r>
              <a:rPr lang="ru-RU" sz="5200" dirty="0" smtClean="0">
                <a:latin typeface="Times New Roman" pitchFamily="18" charset="0"/>
                <a:cs typeface="Times New Roman" pitchFamily="18" charset="0"/>
              </a:rPr>
              <a:t>    </a:t>
            </a:r>
            <a:r>
              <a:rPr lang="ru-RU" sz="4300" dirty="0" smtClean="0">
                <a:latin typeface="Times New Roman" pitchFamily="18" charset="0"/>
                <a:cs typeface="Times New Roman" pitchFamily="18" charset="0"/>
              </a:rPr>
              <a:t> </a:t>
            </a:r>
            <a:r>
              <a:rPr lang="ru-RU" sz="4300" dirty="0" smtClean="0">
                <a:latin typeface="Times New Roman" pitchFamily="18" charset="0"/>
                <a:cs typeface="Times New Roman" pitchFamily="18" charset="0"/>
              </a:rPr>
              <a:t> </a:t>
            </a:r>
          </a:p>
          <a:p>
            <a:pPr marL="273050" indent="1885950" algn="just">
              <a:buNone/>
            </a:pPr>
            <a:r>
              <a:rPr lang="ru-RU" sz="3200" dirty="0" smtClean="0">
                <a:latin typeface="Times New Roman" pitchFamily="18" charset="0"/>
                <a:cs typeface="Times New Roman" pitchFamily="18" charset="0"/>
              </a:rPr>
              <a:t>                                            К. Д. Ушинский</a:t>
            </a:r>
          </a:p>
          <a:p>
            <a:pPr marL="273050" indent="1885950" algn="just">
              <a:buNone/>
            </a:pPr>
            <a:endParaRPr lang="ru-RU" sz="4000" dirty="0">
              <a:latin typeface="Times New Roman" pitchFamily="18" charset="0"/>
              <a:cs typeface="Times New Roman" pitchFamily="18" charset="0"/>
            </a:endParaRPr>
          </a:p>
        </p:txBody>
      </p:sp>
      <p:pic>
        <p:nvPicPr>
          <p:cNvPr id="6" name="Рисунок 5" descr="addictionatwork-o.jpg"/>
          <p:cNvPicPr>
            <a:picLocks noChangeAspect="1"/>
          </p:cNvPicPr>
          <p:nvPr/>
        </p:nvPicPr>
        <p:blipFill>
          <a:blip r:embed="rId2" cstate="print"/>
          <a:stretch>
            <a:fillRect/>
          </a:stretch>
        </p:blipFill>
        <p:spPr>
          <a:xfrm>
            <a:off x="0" y="2857496"/>
            <a:ext cx="9144000" cy="400050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928670"/>
            <a:ext cx="8229600" cy="5395930"/>
          </a:xfrm>
        </p:spPr>
        <p:txBody>
          <a:bodyPr/>
          <a:lstStyle/>
          <a:p>
            <a:pPr algn="just">
              <a:buNone/>
            </a:pPr>
            <a:r>
              <a:rPr lang="ru-RU" dirty="0" smtClean="0"/>
              <a:t>		</a:t>
            </a:r>
            <a:r>
              <a:rPr lang="ru-RU" sz="2800" dirty="0" smtClean="0">
                <a:latin typeface="Times New Roman" pitchFamily="18" charset="0"/>
                <a:cs typeface="Times New Roman" pitchFamily="18" charset="0"/>
              </a:rPr>
              <a:t>Один </a:t>
            </a:r>
            <a:r>
              <a:rPr lang="ru-RU" sz="2800" dirty="0" smtClean="0">
                <a:latin typeface="Times New Roman" pitchFamily="18" charset="0"/>
                <a:cs typeface="Times New Roman" pitchFamily="18" charset="0"/>
              </a:rPr>
              <a:t>из важных шагов в жизни человека – выбор профессии. От того, какую профессию вы выберете, зависит и развитие личности, и достижение чувства самодостаточности и даже счастья, и, конечно, материальное благополучие. В современном мире существует множество профессий, появляются новые, исчезают старые, некоторые профессии существуют постоянно</a:t>
            </a:r>
            <a:r>
              <a:rPr lang="ru-RU" sz="2800" dirty="0" smtClean="0">
                <a:latin typeface="Times New Roman" pitchFamily="18" charset="0"/>
                <a:cs typeface="Times New Roman" pitchFamily="18" charset="0"/>
              </a:rPr>
              <a:t>.</a:t>
            </a:r>
          </a:p>
          <a:p>
            <a:pPr algn="just">
              <a:buNone/>
            </a:pPr>
            <a:r>
              <a:rPr lang="ru-RU" sz="2800" dirty="0" smtClean="0">
                <a:latin typeface="Times New Roman" pitchFamily="18" charset="0"/>
                <a:cs typeface="Times New Roman" pitchFamily="18" charset="0"/>
              </a:rPr>
              <a:t>		На </a:t>
            </a:r>
            <a:r>
              <a:rPr lang="ru-RU" sz="2800" dirty="0" smtClean="0">
                <a:latin typeface="Times New Roman" pitchFamily="18" charset="0"/>
                <a:cs typeface="Times New Roman" pitchFamily="18" charset="0"/>
              </a:rPr>
              <a:t>выбор профессии влияют желания, умения человека, а также </a:t>
            </a:r>
            <a:r>
              <a:rPr lang="ru-RU" sz="2800" dirty="0" err="1" smtClean="0">
                <a:latin typeface="Times New Roman" pitchFamily="18" charset="0"/>
                <a:cs typeface="Times New Roman" pitchFamily="18" charset="0"/>
              </a:rPr>
              <a:t>востребованность</a:t>
            </a:r>
            <a:r>
              <a:rPr lang="ru-RU" sz="2800" dirty="0" smtClean="0">
                <a:latin typeface="Times New Roman" pitchFamily="18" charset="0"/>
                <a:cs typeface="Times New Roman" pitchFamily="18" charset="0"/>
              </a:rPr>
              <a:t> профессий в обществе.</a:t>
            </a:r>
            <a:endParaRPr lang="ru-RU" sz="28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928670"/>
            <a:ext cx="8229600" cy="5395930"/>
          </a:xfrm>
        </p:spPr>
        <p:txBody>
          <a:bodyPr/>
          <a:lstStyle/>
          <a:p>
            <a:pPr algn="just">
              <a:buNone/>
            </a:pPr>
            <a:r>
              <a:rPr lang="ru-RU" dirty="0" smtClean="0"/>
              <a:t> 		</a:t>
            </a:r>
            <a:r>
              <a:rPr lang="ru-RU" sz="4000" dirty="0" smtClean="0">
                <a:latin typeface="Times New Roman" pitchFamily="18" charset="0"/>
                <a:cs typeface="Times New Roman" pitchFamily="18" charset="0"/>
              </a:rPr>
              <a:t>Некоторые ученики 6 а класса уже знают, кем хотят стать в будущем. </a:t>
            </a:r>
          </a:p>
          <a:p>
            <a:pPr algn="just">
              <a:buNone/>
            </a:pPr>
            <a:r>
              <a:rPr lang="ru-RU" sz="4000" dirty="0" smtClean="0">
                <a:latin typeface="Times New Roman" pitchFamily="18" charset="0"/>
                <a:cs typeface="Times New Roman" pitchFamily="18" charset="0"/>
              </a:rPr>
              <a:t>	</a:t>
            </a:r>
            <a:r>
              <a:rPr lang="ru-RU" sz="4000" dirty="0" smtClean="0">
                <a:latin typeface="Times New Roman" pitchFamily="18" charset="0"/>
                <a:cs typeface="Times New Roman" pitchFamily="18" charset="0"/>
              </a:rPr>
              <a:t>	Предлагаем вам, уважаемое жюри, посмотреть, кто из учеников уже определился с выбором, а также узнать, почему  выбор пал именно на ту или иную профессию.</a:t>
            </a:r>
            <a:endParaRPr lang="ru-RU"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1000108"/>
            <a:ext cx="8229600" cy="1061294"/>
          </a:xfrm>
        </p:spPr>
        <p:txBody>
          <a:bodyPr>
            <a:normAutofit fontScale="90000"/>
          </a:bodyPr>
          <a:lstStyle/>
          <a:p>
            <a:pPr algn="ctr"/>
            <a:r>
              <a:rPr lang="ru-RU" dirty="0" smtClean="0">
                <a:solidFill>
                  <a:schemeClr val="tx1"/>
                </a:solidFill>
                <a:latin typeface="Times New Roman" pitchFamily="18" charset="0"/>
                <a:cs typeface="Times New Roman" pitchFamily="18" charset="0"/>
              </a:rPr>
              <a:t/>
            </a:r>
            <a:br>
              <a:rPr lang="ru-RU" dirty="0" smtClean="0">
                <a:solidFill>
                  <a:schemeClr val="tx1"/>
                </a:solidFill>
                <a:latin typeface="Times New Roman" pitchFamily="18" charset="0"/>
                <a:cs typeface="Times New Roman" pitchFamily="18" charset="0"/>
              </a:rPr>
            </a:br>
            <a:r>
              <a:rPr lang="ru-RU" dirty="0" smtClean="0">
                <a:solidFill>
                  <a:schemeClr val="tx1"/>
                </a:solidFill>
                <a:latin typeface="Times New Roman" pitchFamily="18" charset="0"/>
                <a:cs typeface="Times New Roman" pitchFamily="18" charset="0"/>
              </a:rPr>
              <a:t>Это Роман. Будущий программист.</a:t>
            </a:r>
            <a:endParaRPr lang="ru-RU" dirty="0">
              <a:solidFill>
                <a:schemeClr val="tx1"/>
              </a:solidFill>
              <a:latin typeface="Times New Roman" pitchFamily="18" charset="0"/>
              <a:cs typeface="Times New Roman" pitchFamily="18" charset="0"/>
            </a:endParaRPr>
          </a:p>
        </p:txBody>
      </p:sp>
      <p:pic>
        <p:nvPicPr>
          <p:cNvPr id="4" name="Содержимое 3" descr="UZHTQI5AKkE.jpg"/>
          <p:cNvPicPr>
            <a:picLocks noGrp="1" noChangeAspect="1"/>
          </p:cNvPicPr>
          <p:nvPr>
            <p:ph idx="1"/>
          </p:nvPr>
        </p:nvPicPr>
        <p:blipFill>
          <a:blip r:embed="rId2"/>
          <a:stretch>
            <a:fillRect/>
          </a:stretch>
        </p:blipFill>
        <p:spPr>
          <a:xfrm>
            <a:off x="357158" y="2143116"/>
            <a:ext cx="3714776" cy="4500594"/>
          </a:xfrm>
        </p:spPr>
      </p:pic>
      <p:pic>
        <p:nvPicPr>
          <p:cNvPr id="5" name="Рисунок 4" descr="f9fAQeGr2zY.jpg"/>
          <p:cNvPicPr>
            <a:picLocks noChangeAspect="1"/>
          </p:cNvPicPr>
          <p:nvPr/>
        </p:nvPicPr>
        <p:blipFill>
          <a:blip r:embed="rId3"/>
          <a:stretch>
            <a:fillRect/>
          </a:stretch>
        </p:blipFill>
        <p:spPr>
          <a:xfrm>
            <a:off x="4572000" y="2143116"/>
            <a:ext cx="4176962" cy="450057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214422"/>
            <a:ext cx="8229600" cy="5110178"/>
          </a:xfrm>
        </p:spPr>
        <p:txBody>
          <a:bodyPr>
            <a:normAutofit lnSpcReduction="10000"/>
          </a:bodyPr>
          <a:lstStyle/>
          <a:p>
            <a:pPr>
              <a:buNone/>
            </a:pPr>
            <a:r>
              <a:rPr lang="ru-RU" dirty="0" smtClean="0"/>
              <a:t>		«Я думаю, эта профессия мне по душе. Мне интересно работать с различными программами, решать сложные задачи, которые касаются программного обеспечения компьютеров, планшетов и других </a:t>
            </a:r>
            <a:r>
              <a:rPr lang="ru-RU" dirty="0" err="1" smtClean="0"/>
              <a:t>гаджетов</a:t>
            </a:r>
            <a:r>
              <a:rPr lang="ru-RU" dirty="0" smtClean="0"/>
              <a:t>.</a:t>
            </a:r>
            <a:r>
              <a:rPr lang="ru-RU" dirty="0" smtClean="0"/>
              <a:t> </a:t>
            </a:r>
            <a:endParaRPr lang="ru-RU" dirty="0" smtClean="0"/>
          </a:p>
          <a:p>
            <a:pPr>
              <a:buNone/>
            </a:pPr>
            <a:r>
              <a:rPr lang="ru-RU" dirty="0" smtClean="0"/>
              <a:t>		Также я считаю, что программист </a:t>
            </a:r>
            <a:r>
              <a:rPr lang="ru-RU" dirty="0" smtClean="0"/>
              <a:t>никогда не останется без работы. Круг его деятельности невообразимо широк. Он нужен везде, на любом современном производстве. Это может быть </a:t>
            </a:r>
            <a:r>
              <a:rPr lang="ru-RU" dirty="0" smtClean="0"/>
              <a:t>производство, </a:t>
            </a:r>
            <a:r>
              <a:rPr lang="ru-RU" dirty="0" smtClean="0"/>
              <a:t>компьютерных игр и программ, </a:t>
            </a:r>
            <a:r>
              <a:rPr lang="ru-RU" dirty="0" smtClean="0"/>
              <a:t>электронных </a:t>
            </a:r>
            <a:r>
              <a:rPr lang="ru-RU" dirty="0" smtClean="0"/>
              <a:t>приборов, автомобилей или даже космических </a:t>
            </a:r>
            <a:r>
              <a:rPr lang="ru-RU" dirty="0" smtClean="0"/>
              <a:t>кораблей».</a:t>
            </a:r>
          </a:p>
          <a:p>
            <a:pPr algn="r">
              <a:buNone/>
            </a:pPr>
            <a:r>
              <a:rPr lang="ru-RU" dirty="0" smtClean="0"/>
              <a:t>Ерастов Роман</a:t>
            </a:r>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solidFill>
                  <a:schemeClr val="tx1"/>
                </a:solidFill>
                <a:latin typeface="Times New Roman" pitchFamily="18" charset="0"/>
                <a:cs typeface="Times New Roman" pitchFamily="18" charset="0"/>
              </a:rPr>
              <a:t>Это Виктория. Будущий учитель географии.</a:t>
            </a:r>
            <a:endParaRPr lang="ru-RU" dirty="0">
              <a:solidFill>
                <a:schemeClr val="tx1"/>
              </a:solidFill>
              <a:latin typeface="Times New Roman" pitchFamily="18" charset="0"/>
              <a:cs typeface="Times New Roman" pitchFamily="18" charset="0"/>
            </a:endParaRPr>
          </a:p>
        </p:txBody>
      </p:sp>
      <p:pic>
        <p:nvPicPr>
          <p:cNvPr id="5" name="Содержимое 4" descr="1p1pj5Sqkio.jpg"/>
          <p:cNvPicPr>
            <a:picLocks noGrp="1" noChangeAspect="1"/>
          </p:cNvPicPr>
          <p:nvPr>
            <p:ph idx="1"/>
          </p:nvPr>
        </p:nvPicPr>
        <p:blipFill>
          <a:blip r:embed="rId2"/>
          <a:stretch>
            <a:fillRect/>
          </a:stretch>
        </p:blipFill>
        <p:spPr>
          <a:xfrm>
            <a:off x="714348" y="1935163"/>
            <a:ext cx="7715304" cy="4708547"/>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000108"/>
            <a:ext cx="8258204" cy="5324492"/>
          </a:xfrm>
        </p:spPr>
        <p:txBody>
          <a:bodyPr>
            <a:normAutofit fontScale="32500" lnSpcReduction="20000"/>
          </a:bodyPr>
          <a:lstStyle/>
          <a:p>
            <a:pPr algn="just">
              <a:buNone/>
            </a:pPr>
            <a:r>
              <a:rPr lang="ru-RU" dirty="0" smtClean="0"/>
              <a:t>		</a:t>
            </a:r>
            <a:r>
              <a:rPr lang="ru-RU" sz="7400" dirty="0" smtClean="0">
                <a:latin typeface="Times New Roman" pitchFamily="18" charset="0"/>
                <a:cs typeface="Times New Roman" pitchFamily="18" charset="0"/>
              </a:rPr>
              <a:t>«Мне бы хотелось стать учителем географии. Мне нравится этот предмет. Не могу сказать, что он лёгкий, но очень интересный. Каждый раз можно узнать столько нового, ведь мир такой большой и разный! </a:t>
            </a:r>
          </a:p>
          <a:p>
            <a:pPr algn="just">
              <a:buNone/>
            </a:pPr>
            <a:r>
              <a:rPr lang="ru-RU" sz="7400" dirty="0" smtClean="0">
                <a:latin typeface="Times New Roman" pitchFamily="18" charset="0"/>
                <a:cs typeface="Times New Roman" pitchFamily="18" charset="0"/>
              </a:rPr>
              <a:t>	</a:t>
            </a:r>
            <a:r>
              <a:rPr lang="ru-RU" sz="7400" dirty="0" smtClean="0">
                <a:latin typeface="Times New Roman" pitchFamily="18" charset="0"/>
                <a:cs typeface="Times New Roman" pitchFamily="18" charset="0"/>
              </a:rPr>
              <a:t>	Я </a:t>
            </a:r>
            <a:r>
              <a:rPr lang="ru-RU" sz="7400" dirty="0" smtClean="0">
                <a:latin typeface="Times New Roman" pitchFamily="18" charset="0"/>
                <a:cs typeface="Times New Roman" pitchFamily="18" charset="0"/>
              </a:rPr>
              <a:t>понимаю, что это достаточно трудная профессия. Учителя много времени проводят на работе, с душой отдаются своему делу. Они готовятся к урокам, проверяют тетради, много  времени уделяют своим ученикам</a:t>
            </a:r>
            <a:r>
              <a:rPr lang="ru-RU" sz="7400" dirty="0" smtClean="0">
                <a:latin typeface="Times New Roman" pitchFamily="18" charset="0"/>
                <a:cs typeface="Times New Roman" pitchFamily="18" charset="0"/>
              </a:rPr>
              <a:t>. </a:t>
            </a:r>
            <a:r>
              <a:rPr lang="ru-RU" sz="7400" dirty="0" smtClean="0">
                <a:latin typeface="Times New Roman" pitchFamily="18" charset="0"/>
                <a:cs typeface="Times New Roman" pitchFamily="18" charset="0"/>
              </a:rPr>
              <a:t/>
            </a:r>
            <a:br>
              <a:rPr lang="ru-RU" sz="7400" dirty="0" smtClean="0">
                <a:latin typeface="Times New Roman" pitchFamily="18" charset="0"/>
                <a:cs typeface="Times New Roman" pitchFamily="18" charset="0"/>
              </a:rPr>
            </a:br>
            <a:r>
              <a:rPr lang="ru-RU" sz="7400" dirty="0" smtClean="0">
                <a:latin typeface="Times New Roman" pitchFamily="18" charset="0"/>
                <a:cs typeface="Times New Roman" pitchFamily="18" charset="0"/>
              </a:rPr>
              <a:t>	 </a:t>
            </a:r>
            <a:r>
              <a:rPr lang="ru-RU" sz="7400" dirty="0" smtClean="0">
                <a:latin typeface="Times New Roman" pitchFamily="18" charset="0"/>
                <a:cs typeface="Times New Roman" pitchFamily="18" charset="0"/>
              </a:rPr>
              <a:t>Я знаю, что я буду доброй учительницей, но в тоже время </a:t>
            </a:r>
            <a:r>
              <a:rPr lang="ru-RU" sz="7400" dirty="0" smtClean="0">
                <a:latin typeface="Times New Roman" pitchFamily="18" charset="0"/>
                <a:cs typeface="Times New Roman" pitchFamily="18" charset="0"/>
              </a:rPr>
              <a:t>строгой </a:t>
            </a:r>
            <a:r>
              <a:rPr lang="ru-RU" sz="7400" dirty="0" smtClean="0">
                <a:latin typeface="Times New Roman" pitchFamily="18" charset="0"/>
                <a:cs typeface="Times New Roman" pitchFamily="18" charset="0"/>
              </a:rPr>
              <a:t>и требовательной. Я хочу </a:t>
            </a:r>
            <a:r>
              <a:rPr lang="ru-RU" sz="7400" dirty="0" smtClean="0">
                <a:latin typeface="Times New Roman" pitchFamily="18" charset="0"/>
                <a:cs typeface="Times New Roman" pitchFamily="18" charset="0"/>
              </a:rPr>
              <a:t>выстроить со </a:t>
            </a:r>
            <a:r>
              <a:rPr lang="ru-RU" sz="7400" dirty="0" smtClean="0">
                <a:latin typeface="Times New Roman" pitchFamily="18" charset="0"/>
                <a:cs typeface="Times New Roman" pitchFamily="18" charset="0"/>
              </a:rPr>
              <a:t>своими будущими учениками доверительные отношения</a:t>
            </a:r>
            <a:r>
              <a:rPr lang="ru-RU" sz="7400" dirty="0" smtClean="0">
                <a:latin typeface="Times New Roman" pitchFamily="18" charset="0"/>
                <a:cs typeface="Times New Roman" pitchFamily="18" charset="0"/>
              </a:rPr>
              <a:t>.</a:t>
            </a:r>
          </a:p>
          <a:p>
            <a:pPr algn="just">
              <a:buNone/>
            </a:pPr>
            <a:r>
              <a:rPr lang="ru-RU" sz="7400" dirty="0" smtClean="0">
                <a:latin typeface="Times New Roman" pitchFamily="18" charset="0"/>
                <a:cs typeface="Times New Roman" pitchFamily="18" charset="0"/>
              </a:rPr>
              <a:t>	</a:t>
            </a:r>
            <a:r>
              <a:rPr lang="ru-RU" sz="7400" dirty="0" smtClean="0">
                <a:latin typeface="Times New Roman" pitchFamily="18" charset="0"/>
                <a:cs typeface="Times New Roman" pitchFamily="18" charset="0"/>
              </a:rPr>
              <a:t>	 </a:t>
            </a:r>
            <a:r>
              <a:rPr lang="ru-RU" sz="7400" dirty="0" smtClean="0">
                <a:latin typeface="Times New Roman" pitchFamily="18" charset="0"/>
                <a:cs typeface="Times New Roman" pitchFamily="18" charset="0"/>
              </a:rPr>
              <a:t>Я верю, что у меня обязательно получится стать достойным учителем, потому что я буду заниматься любимым делом, которое мне </a:t>
            </a:r>
            <a:r>
              <a:rPr lang="ru-RU" sz="7400" dirty="0" smtClean="0">
                <a:latin typeface="Times New Roman" pitchFamily="18" charset="0"/>
                <a:cs typeface="Times New Roman" pitchFamily="18" charset="0"/>
              </a:rPr>
              <a:t>нравится».</a:t>
            </a:r>
          </a:p>
          <a:p>
            <a:pPr algn="r">
              <a:buNone/>
            </a:pPr>
            <a:r>
              <a:rPr lang="ru-RU" sz="7400" dirty="0" err="1" smtClean="0">
                <a:latin typeface="Times New Roman" pitchFamily="18" charset="0"/>
                <a:cs typeface="Times New Roman" pitchFamily="18" charset="0"/>
              </a:rPr>
              <a:t>Черпакова</a:t>
            </a:r>
            <a:r>
              <a:rPr lang="ru-RU" sz="7400" dirty="0" smtClean="0">
                <a:latin typeface="Times New Roman" pitchFamily="18" charset="0"/>
                <a:cs typeface="Times New Roman" pitchFamily="18" charset="0"/>
              </a:rPr>
              <a:t> Виктория</a:t>
            </a:r>
            <a:r>
              <a:rPr lang="ru-RU" sz="2800" dirty="0" smtClean="0"/>
              <a:t/>
            </a:r>
            <a:br>
              <a:rPr lang="ru-RU" sz="2800" dirty="0" smtClean="0"/>
            </a:br>
            <a:r>
              <a:rPr lang="ru-RU" dirty="0" smtClean="0"/>
              <a:t/>
            </a:r>
            <a:br>
              <a:rPr lang="ru-RU" dirty="0" smtClean="0"/>
            </a:br>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solidFill>
                  <a:schemeClr val="tx1"/>
                </a:solidFill>
                <a:latin typeface="Times New Roman" pitchFamily="18" charset="0"/>
                <a:cs typeface="Times New Roman" pitchFamily="18" charset="0"/>
              </a:rPr>
              <a:t>А это </a:t>
            </a:r>
            <a:r>
              <a:rPr lang="ru-RU" dirty="0" err="1" smtClean="0">
                <a:solidFill>
                  <a:schemeClr val="tx1"/>
                </a:solidFill>
                <a:latin typeface="Times New Roman" pitchFamily="18" charset="0"/>
                <a:cs typeface="Times New Roman" pitchFamily="18" charset="0"/>
              </a:rPr>
              <a:t>Ильяс</a:t>
            </a:r>
            <a:r>
              <a:rPr lang="ru-RU" dirty="0" smtClean="0">
                <a:solidFill>
                  <a:schemeClr val="tx1"/>
                </a:solidFill>
                <a:latin typeface="Times New Roman" pitchFamily="18" charset="0"/>
                <a:cs typeface="Times New Roman" pitchFamily="18" charset="0"/>
              </a:rPr>
              <a:t>. Будущий пекарь.</a:t>
            </a:r>
            <a:endParaRPr lang="ru-RU" dirty="0">
              <a:solidFill>
                <a:schemeClr val="tx1"/>
              </a:solidFill>
              <a:latin typeface="Times New Roman" pitchFamily="18" charset="0"/>
              <a:cs typeface="Times New Roman" pitchFamily="18" charset="0"/>
            </a:endParaRPr>
          </a:p>
        </p:txBody>
      </p:sp>
      <p:pic>
        <p:nvPicPr>
          <p:cNvPr id="4" name="Содержимое 3" descr="lZzx1NbT6NY.jpg"/>
          <p:cNvPicPr>
            <a:picLocks noGrp="1" noChangeAspect="1"/>
          </p:cNvPicPr>
          <p:nvPr>
            <p:ph idx="1"/>
          </p:nvPr>
        </p:nvPicPr>
        <p:blipFill>
          <a:blip r:embed="rId2"/>
          <a:stretch>
            <a:fillRect/>
          </a:stretch>
        </p:blipFill>
        <p:spPr>
          <a:xfrm>
            <a:off x="357158" y="1928802"/>
            <a:ext cx="3643338" cy="4643470"/>
          </a:xfrm>
        </p:spPr>
      </p:pic>
      <p:pic>
        <p:nvPicPr>
          <p:cNvPr id="5" name="Рисунок 4" descr="eoEnqRZI5r0.jpg"/>
          <p:cNvPicPr>
            <a:picLocks noChangeAspect="1"/>
          </p:cNvPicPr>
          <p:nvPr/>
        </p:nvPicPr>
        <p:blipFill>
          <a:blip r:embed="rId3"/>
          <a:stretch>
            <a:fillRect/>
          </a:stretch>
        </p:blipFill>
        <p:spPr>
          <a:xfrm>
            <a:off x="4714876" y="1928802"/>
            <a:ext cx="4143404" cy="4643470"/>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132</TotalTime>
  <Words>122</Words>
  <PresentationFormat>Экран (4:3)</PresentationFormat>
  <Paragraphs>42</Paragraphs>
  <Slides>19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Поток</vt:lpstr>
      <vt:lpstr>МИР ПРОФЕССИЙ</vt:lpstr>
      <vt:lpstr>Слайд 2</vt:lpstr>
      <vt:lpstr>Слайд 3</vt:lpstr>
      <vt:lpstr>Слайд 4</vt:lpstr>
      <vt:lpstr> Это Роман. Будущий программист.</vt:lpstr>
      <vt:lpstr>Слайд 6</vt:lpstr>
      <vt:lpstr>Это Виктория. Будущий учитель географии.</vt:lpstr>
      <vt:lpstr>Слайд 8</vt:lpstr>
      <vt:lpstr>А это Ильяс. Будущий пекарь.</vt:lpstr>
      <vt:lpstr>Слайд 10</vt:lpstr>
      <vt:lpstr>Это Артём. Он хочет быть столяром.</vt:lpstr>
      <vt:lpstr>Слайд 12</vt:lpstr>
      <vt:lpstr>А это Ирма. Будущая швея.</vt:lpstr>
      <vt:lpstr>Слайд 14</vt:lpstr>
      <vt:lpstr>Это Павел. И ему хотелось бы стать массажистом.</vt:lpstr>
      <vt:lpstr>Слайд 16</vt:lpstr>
      <vt:lpstr>А это Кирилл. Он собирается стать журналистом.</vt:lpstr>
      <vt:lpstr>Слайд 18</vt:lpstr>
      <vt:lpstr>Слайд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МИР ПРОФЕССИЙ</dc:title>
  <dc:creator>User</dc:creator>
  <cp:lastModifiedBy>User</cp:lastModifiedBy>
  <cp:revision>15</cp:revision>
  <dcterms:created xsi:type="dcterms:W3CDTF">2021-01-28T13:21:21Z</dcterms:created>
  <dcterms:modified xsi:type="dcterms:W3CDTF">2021-01-28T15:44:06Z</dcterms:modified>
</cp:coreProperties>
</file>